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62" r:id="rId7"/>
    <p:sldId id="263" r:id="rId8"/>
    <p:sldId id="261" r:id="rId9"/>
    <p:sldId id="260" r:id="rId10"/>
    <p:sldId id="266" r:id="rId11"/>
    <p:sldId id="265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5.png"/><Relationship Id="rId6" Type="http://schemas.openxmlformats.org/officeDocument/2006/relationships/image" Target="../media/image11.svg"/><Relationship Id="rId5" Type="http://schemas.openxmlformats.org/officeDocument/2006/relationships/image" Target="../media/image7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5.png"/><Relationship Id="rId6" Type="http://schemas.openxmlformats.org/officeDocument/2006/relationships/image" Target="../media/image11.svg"/><Relationship Id="rId5" Type="http://schemas.openxmlformats.org/officeDocument/2006/relationships/image" Target="../media/image7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3d1" qsCatId="3D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 smtClean="0"/>
            <a:t>BITS AND QUBITS</a:t>
          </a:r>
          <a:endParaRPr lang="en-US" dirty="0"/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en-US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 smtClean="0"/>
            <a:t>QUANTUM GATES</a:t>
          </a:r>
          <a:endParaRPr lang="en-US" dirty="0"/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en-US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 smtClean="0"/>
            <a:t>SUPERPOSITION</a:t>
          </a:r>
          <a:endParaRPr lang="en-US" dirty="0"/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en-US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 smtClean="0"/>
            <a:t>ENTANGLEMENT</a:t>
          </a:r>
          <a:endParaRPr lang="en-US" dirty="0"/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4FD8F56-D6B7-417A-923A-010E4B5FF0CD}" type="pres">
      <dgm:prSet presAssocID="{AAC263CB-8256-4B03-92FE-1622698FB3E9}" presName="compNode" presStyleCnt="0"/>
      <dgm:spPr/>
      <dgm:t>
        <a:bodyPr/>
        <a:lstStyle/>
        <a:p>
          <a:endParaRPr lang="en-US"/>
        </a:p>
      </dgm:t>
    </dgm:pt>
    <dgm:pt modelId="{08450877-B8C0-4FE2-B6DB-B88F20C8574C}" type="pres">
      <dgm:prSet presAssocID="{AAC263CB-8256-4B03-92FE-1622698FB3E9}" presName="bgRect" presStyleLbl="bgShp" presStyleIdx="0" presStyleCnt="4" custLinFactNeighborX="391" custLinFactNeighborY="-2783"/>
      <dgm:spPr/>
      <dgm:t>
        <a:bodyPr/>
        <a:lstStyle/>
        <a:p>
          <a:endParaRPr lang="en-US"/>
        </a:p>
      </dgm:t>
    </dgm:pt>
    <dgm:pt modelId="{BB7E5F84-64F2-4718-BACC-301BBCDC9D3A}" type="pres">
      <dgm:prSet presAssocID="{AAC263CB-8256-4B03-92FE-1622698FB3E9}" presName="iconRect" presStyleLbl="node1" presStyleIdx="0" presStyleCnt="4" custLinFactNeighborX="6123" custLinFactNeighborY="242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  <dgm:t>
        <a:bodyPr/>
        <a:lstStyle/>
        <a:p>
          <a:endParaRPr lang="en-US"/>
        </a:p>
      </dgm:t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5497209-36D8-474C-9F50-43B26DAE367B}" type="pres">
      <dgm:prSet presAssocID="{808B76D0-8EC7-469A-93AC-7A6017188A9D}" presName="sibTrans" presStyleCnt="0"/>
      <dgm:spPr/>
      <dgm:t>
        <a:bodyPr/>
        <a:lstStyle/>
        <a:p>
          <a:endParaRPr lang="en-US"/>
        </a:p>
      </dgm:t>
    </dgm:pt>
    <dgm:pt modelId="{FB1D870E-AB7C-40E3-AA7F-3EC612E6F71C}" type="pres">
      <dgm:prSet presAssocID="{4E8D2E69-0173-4BD3-B96A-7A9C5DD12B47}" presName="compNode" presStyleCnt="0"/>
      <dgm:spPr/>
      <dgm:t>
        <a:bodyPr/>
        <a:lstStyle/>
        <a:p>
          <a:endParaRPr lang="en-US"/>
        </a:p>
      </dgm:t>
    </dgm:pt>
    <dgm:pt modelId="{B9A40EDB-694E-464C-8356-AEE8787842F2}" type="pres">
      <dgm:prSet presAssocID="{4E8D2E69-0173-4BD3-B96A-7A9C5DD12B47}" presName="bgRect" presStyleLbl="bgShp" presStyleIdx="1" presStyleCnt="4" custLinFactNeighborY="2231"/>
      <dgm:spPr/>
      <dgm:t>
        <a:bodyPr/>
        <a:lstStyle/>
        <a:p>
          <a:endParaRPr lang="en-US"/>
        </a:p>
      </dgm:t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  <dgm:t>
        <a:bodyPr/>
        <a:lstStyle/>
        <a:p>
          <a:endParaRPr lang="en-US"/>
        </a:p>
      </dgm:t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4849AED6-7C24-47EC-B39A-6EC2169AAAEC}" type="pres">
      <dgm:prSet presAssocID="{FEF1E80E-8A9E-4B0A-817C-2A4CFDCF3FB2}" presName="sibTrans" presStyleCnt="0"/>
      <dgm:spPr/>
      <dgm:t>
        <a:bodyPr/>
        <a:lstStyle/>
        <a:p>
          <a:endParaRPr lang="en-US"/>
        </a:p>
      </dgm:t>
    </dgm:pt>
    <dgm:pt modelId="{344EF6F7-386A-468B-9D66-8046D158DFC8}" type="pres">
      <dgm:prSet presAssocID="{93A6A030-ABAB-4EFA-B539-0FDB3E07C1EF}" presName="compNode" presStyleCnt="0"/>
      <dgm:spPr/>
      <dgm:t>
        <a:bodyPr/>
        <a:lstStyle/>
        <a:p>
          <a:endParaRPr lang="en-US"/>
        </a:p>
      </dgm:t>
    </dgm:pt>
    <dgm:pt modelId="{9DD6C5DE-B838-492F-B4A8-49E4DE8C5CF5}" type="pres">
      <dgm:prSet presAssocID="{93A6A030-ABAB-4EFA-B539-0FDB3E07C1EF}" presName="bgRect" presStyleLbl="bgShp" presStyleIdx="2" presStyleCnt="4" custLinFactNeighborX="3819" custLinFactNeighborY="2230"/>
      <dgm:spPr/>
      <dgm:t>
        <a:bodyPr/>
        <a:lstStyle/>
        <a:p>
          <a:endParaRPr lang="en-US"/>
        </a:p>
      </dgm:t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  <dgm:t>
        <a:bodyPr/>
        <a:lstStyle/>
        <a:p>
          <a:endParaRPr lang="en-US"/>
        </a:p>
      </dgm:t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C890CB11-26D0-4233-A3B2-FE616B33A810}" type="pres">
      <dgm:prSet presAssocID="{BFE0749E-E343-4A6F-BD09-2810EE6B4BD7}" presName="sibTrans" presStyleCnt="0"/>
      <dgm:spPr/>
      <dgm:t>
        <a:bodyPr/>
        <a:lstStyle/>
        <a:p>
          <a:endParaRPr lang="en-US"/>
        </a:p>
      </dgm:t>
    </dgm:pt>
    <dgm:pt modelId="{25E7A08B-6A02-49D1-8C9D-FCE9C92A1AC5}" type="pres">
      <dgm:prSet presAssocID="{76D56F19-2708-49DB-8F92-D8AC45F23A9A}" presName="compNode" presStyleCnt="0"/>
      <dgm:spPr/>
      <dgm:t>
        <a:bodyPr/>
        <a:lstStyle/>
        <a:p>
          <a:endParaRPr lang="en-US"/>
        </a:p>
      </dgm:t>
    </dgm:pt>
    <dgm:pt modelId="{984F7435-4B4C-47D4-B03E-CC8917BDBDBB}" type="pres">
      <dgm:prSet presAssocID="{76D56F19-2708-49DB-8F92-D8AC45F23A9A}" presName="bgRect" presStyleLbl="bgShp" presStyleIdx="3" presStyleCnt="4" custLinFactNeighborX="0" custLinFactNeighborY="761"/>
      <dgm:spPr/>
      <dgm:t>
        <a:bodyPr/>
        <a:lstStyle/>
        <a:p>
          <a:endParaRPr lang="en-US"/>
        </a:p>
      </dgm:t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  <dgm:t>
        <a:bodyPr/>
        <a:lstStyle/>
        <a:p>
          <a:endParaRPr lang="en-US"/>
        </a:p>
      </dgm:t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0"/>
          <a:ext cx="4423108" cy="11984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402902" y="287989"/>
          <a:ext cx="659167" cy="6591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1384251" y="2364"/>
          <a:ext cx="3038856" cy="1198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840" tIns="126840" rIns="126840" bIns="126840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BITS AND QUBITS</a:t>
          </a:r>
          <a:endParaRPr lang="en-US" sz="2200" kern="1200" dirty="0"/>
        </a:p>
      </dsp:txBody>
      <dsp:txXfrm>
        <a:off x="1384251" y="2364"/>
        <a:ext cx="3038856" cy="1198485"/>
      </dsp:txXfrm>
    </dsp:sp>
    <dsp:sp modelId="{B9A40EDB-694E-464C-8356-AEE8787842F2}">
      <dsp:nvSpPr>
        <dsp:cNvPr id="0" name=""/>
        <dsp:cNvSpPr/>
      </dsp:nvSpPr>
      <dsp:spPr>
        <a:xfrm>
          <a:off x="0" y="1527210"/>
          <a:ext cx="4423108" cy="11984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1420348"/>
                <a:satOff val="-9402"/>
                <a:lumOff val="-1634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1420348"/>
                <a:satOff val="-9402"/>
                <a:lumOff val="-1634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362541" y="1770131"/>
          <a:ext cx="659167" cy="6591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1384251" y="1500471"/>
          <a:ext cx="3038856" cy="1198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840" tIns="126840" rIns="126840" bIns="126840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QUANTUM GATES</a:t>
          </a:r>
          <a:endParaRPr lang="en-US" sz="2200" kern="1200" dirty="0"/>
        </a:p>
      </dsp:txBody>
      <dsp:txXfrm>
        <a:off x="1384251" y="1500471"/>
        <a:ext cx="3038856" cy="1198485"/>
      </dsp:txXfrm>
    </dsp:sp>
    <dsp:sp modelId="{9DD6C5DE-B838-492F-B4A8-49E4DE8C5CF5}">
      <dsp:nvSpPr>
        <dsp:cNvPr id="0" name=""/>
        <dsp:cNvSpPr/>
      </dsp:nvSpPr>
      <dsp:spPr>
        <a:xfrm>
          <a:off x="0" y="3025305"/>
          <a:ext cx="4423108" cy="11984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2840696"/>
                <a:satOff val="-18805"/>
                <a:lumOff val="-326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2840696"/>
                <a:satOff val="-18805"/>
                <a:lumOff val="-326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362541" y="3268238"/>
          <a:ext cx="659167" cy="6591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1384251" y="2998579"/>
          <a:ext cx="3038856" cy="1198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840" tIns="126840" rIns="126840" bIns="126840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SUPERPOSITION</a:t>
          </a:r>
          <a:endParaRPr lang="en-US" sz="2200" kern="1200" dirty="0"/>
        </a:p>
      </dsp:txBody>
      <dsp:txXfrm>
        <a:off x="1384251" y="2998579"/>
        <a:ext cx="3038856" cy="1198485"/>
      </dsp:txXfrm>
    </dsp:sp>
    <dsp:sp modelId="{984F7435-4B4C-47D4-B03E-CC8917BDBDBB}">
      <dsp:nvSpPr>
        <dsp:cNvPr id="0" name=""/>
        <dsp:cNvSpPr/>
      </dsp:nvSpPr>
      <dsp:spPr>
        <a:xfrm>
          <a:off x="0" y="4499051"/>
          <a:ext cx="4423108" cy="119848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4261045"/>
                <a:satOff val="-28207"/>
                <a:lumOff val="-490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4261045"/>
                <a:satOff val="-28207"/>
                <a:lumOff val="-490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362541" y="4766345"/>
          <a:ext cx="659167" cy="65916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1384251" y="4496686"/>
          <a:ext cx="3038856" cy="1198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840" tIns="126840" rIns="126840" bIns="126840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ENTANGLEMENT</a:t>
          </a:r>
          <a:endParaRPr lang="en-US" sz="2200" kern="1200" dirty="0"/>
        </a:p>
      </dsp:txBody>
      <dsp:txXfrm>
        <a:off x="1384251" y="4496686"/>
        <a:ext cx="3038856" cy="11984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1.svg>
</file>

<file path=ppt/media/image12.png>
</file>

<file path=ppt/media/image13.gif>
</file>

<file path=ppt/media/image13.sv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7.svg>
</file>

<file path=ppt/media/image8.png>
</file>

<file path=ppt/media/image9.gif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468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847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355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3147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654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9.gif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788D5DFD-FA42-4EB0-B24E-4180C0CC5A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CC864817-5955-484B-9D1F-9BC8DB7398D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="" xmlns:a16="http://schemas.microsoft.com/office/drawing/2014/main" id="{280C083F-71A6-4E55-AE35-586518FE29B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=""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567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D44056DF-7985-4692-968A-466E9E6AF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="" xmlns:a16="http://schemas.microsoft.com/office/drawing/2014/main" id="{B414A174-532A-4602-934F-9858D1D8680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="" xmlns:a16="http://schemas.microsoft.com/office/drawing/2014/main" id="{940B0C0C-7F94-4725-8108-62B3B7A5AE7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="" xmlns:a16="http://schemas.microsoft.com/office/drawing/2014/main" id="{367EAC5B-1891-480A-A3AD-B9F6A88FAC5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3">
                <a:extLst>
                  <a:ext uri="{FF2B5EF4-FFF2-40B4-BE49-F238E27FC236}">
                    <a16:creationId xmlns="" xmlns:a16="http://schemas.microsoft.com/office/drawing/2014/main" id="{E33FF633-15BA-464F-8F5B-26C56665F79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4">
                <a:extLst>
                  <a:ext uri="{FF2B5EF4-FFF2-40B4-BE49-F238E27FC236}">
                    <a16:creationId xmlns="" xmlns:a16="http://schemas.microsoft.com/office/drawing/2014/main" id="{0C949DF6-E66B-4DB8-AB52-30CA781B483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7">
                <a:extLst>
                  <a:ext uri="{FF2B5EF4-FFF2-40B4-BE49-F238E27FC236}">
                    <a16:creationId xmlns="" xmlns:a16="http://schemas.microsoft.com/office/drawing/2014/main" id="{309C2298-5EF9-4B09-8995-014F6D3BFF5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5">
                <a:extLst>
                  <a:ext uri="{FF2B5EF4-FFF2-40B4-BE49-F238E27FC236}">
                    <a16:creationId xmlns="" xmlns:a16="http://schemas.microsoft.com/office/drawing/2014/main" id="{319B2AFC-EBFF-477C-A364-6D575BE5AA0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6">
                <a:extLst>
                  <a:ext uri="{FF2B5EF4-FFF2-40B4-BE49-F238E27FC236}">
                    <a16:creationId xmlns="" xmlns:a16="http://schemas.microsoft.com/office/drawing/2014/main" id="{CC6B7D67-F2F8-4B07-B954-EAC9135B2BB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8">
                <a:extLst>
                  <a:ext uri="{FF2B5EF4-FFF2-40B4-BE49-F238E27FC236}">
                    <a16:creationId xmlns="" xmlns:a16="http://schemas.microsoft.com/office/drawing/2014/main" id="{7FF1659D-33DA-4F62-8567-A54020D2E28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9">
                <a:extLst>
                  <a:ext uri="{FF2B5EF4-FFF2-40B4-BE49-F238E27FC236}">
                    <a16:creationId xmlns="" xmlns:a16="http://schemas.microsoft.com/office/drawing/2014/main" id="{9110F572-DC3D-4AB3-B731-B73BD650576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40">
                <a:extLst>
                  <a:ext uri="{FF2B5EF4-FFF2-40B4-BE49-F238E27FC236}">
                    <a16:creationId xmlns="" xmlns:a16="http://schemas.microsoft.com/office/drawing/2014/main" id="{A2F7D0E9-68CE-40F9-B0E9-F915103ECF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="" xmlns:a16="http://schemas.microsoft.com/office/drawing/2014/main" id="{AB69A438-1FB7-454A-A3E9-0C329643CD4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2">
                <a:extLst>
                  <a:ext uri="{FF2B5EF4-FFF2-40B4-BE49-F238E27FC236}">
                    <a16:creationId xmlns="" xmlns:a16="http://schemas.microsoft.com/office/drawing/2014/main" id="{E64598D0-3A2C-4570-9E7C-C52C89549B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3">
                <a:extLst>
                  <a:ext uri="{FF2B5EF4-FFF2-40B4-BE49-F238E27FC236}">
                    <a16:creationId xmlns="" xmlns:a16="http://schemas.microsoft.com/office/drawing/2014/main" id="{CC17CF42-8908-477B-9F36-DA1306CA010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4">
                <a:extLst>
                  <a:ext uri="{FF2B5EF4-FFF2-40B4-BE49-F238E27FC236}">
                    <a16:creationId xmlns="" xmlns:a16="http://schemas.microsoft.com/office/drawing/2014/main" id="{A2457851-D4A0-404C-BF3F-99AE00B9E96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7">
                <a:extLst>
                  <a:ext uri="{FF2B5EF4-FFF2-40B4-BE49-F238E27FC236}">
                    <a16:creationId xmlns="" xmlns:a16="http://schemas.microsoft.com/office/drawing/2014/main" id="{ECC300FA-EE4A-489E-9A47-79BEBF05DCE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5">
                <a:extLst>
                  <a:ext uri="{FF2B5EF4-FFF2-40B4-BE49-F238E27FC236}">
                    <a16:creationId xmlns="" xmlns:a16="http://schemas.microsoft.com/office/drawing/2014/main" id="{0D1F26E2-902B-416B-A1DB-80DAF78D8B8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6">
                <a:extLst>
                  <a:ext uri="{FF2B5EF4-FFF2-40B4-BE49-F238E27FC236}">
                    <a16:creationId xmlns="" xmlns:a16="http://schemas.microsoft.com/office/drawing/2014/main" id="{491346A0-BF6D-45A5-806A-2150768722C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8">
                <a:extLst>
                  <a:ext uri="{FF2B5EF4-FFF2-40B4-BE49-F238E27FC236}">
                    <a16:creationId xmlns="" xmlns:a16="http://schemas.microsoft.com/office/drawing/2014/main" id="{A8A5AAC9-38FD-4A03-AB91-236F2AAC625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9">
                <a:extLst>
                  <a:ext uri="{FF2B5EF4-FFF2-40B4-BE49-F238E27FC236}">
                    <a16:creationId xmlns="" xmlns:a16="http://schemas.microsoft.com/office/drawing/2014/main" id="{7AD4105C-55AA-47FF-AC5D-5BCB0B78CDC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40">
                <a:extLst>
                  <a:ext uri="{FF2B5EF4-FFF2-40B4-BE49-F238E27FC236}">
                    <a16:creationId xmlns="" xmlns:a16="http://schemas.microsoft.com/office/drawing/2014/main" id="{1C4B42B1-B112-4057-82C3-E5AF3BC7F6D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="" xmlns:a16="http://schemas.microsoft.com/office/drawing/2014/main" id="{C8B37395-3651-4E66-A62E-31529FABC8C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/>
          </a:bodyPr>
          <a:lstStyle/>
          <a:p>
            <a:pPr algn="ctr"/>
            <a:r>
              <a:rPr lang="en-GB" b="1" u="sng" dirty="0" smtClean="0"/>
              <a:t>QUANTUM COMPUTING</a:t>
            </a:r>
            <a:endParaRPr lang="en-US" b="1" u="sng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27975" y="3391532"/>
            <a:ext cx="6857999" cy="953029"/>
          </a:xfrm>
        </p:spPr>
        <p:txBody>
          <a:bodyPr>
            <a:noAutofit/>
          </a:bodyPr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Where the tiniest things solve the biggest problems incredibly fast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6B6D540F-1E2F-416F-819F-D8216BC8F33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="" xmlns:a16="http://schemas.microsoft.com/office/drawing/2014/main" id="{5FE07634-A83A-4681-9C1D-BC0775F9D2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="" xmlns:a16="http://schemas.microsoft.com/office/drawing/2014/main" id="{BF62976A-266E-4650-88F2-C16130F3DF4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="" xmlns:a16="http://schemas.microsoft.com/office/drawing/2014/main" id="{88D9B99B-59C2-481A-A948-F87920A7FE5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7495" y="-315119"/>
            <a:ext cx="3105902" cy="160813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Arial Black" panose="020B0A04020102020204" pitchFamily="34" charset="0"/>
              </a:rPr>
              <a:t>CONTENTS</a:t>
            </a:r>
            <a:endParaRPr lang="en-US" sz="3200" dirty="0">
              <a:latin typeface="Arial Black" panose="020B0A04020102020204" pitchFamily="34" charset="0"/>
            </a:endParaRPr>
          </a:p>
        </p:txBody>
      </p:sp>
      <p:grpSp>
        <p:nvGrpSpPr>
          <p:cNvPr id="341" name="Group 283">
            <a:extLst>
              <a:ext uri="{FF2B5EF4-FFF2-40B4-BE49-F238E27FC236}">
                <a16:creationId xmlns="" xmlns:a16="http://schemas.microsoft.com/office/drawing/2014/main" id="{A2E1FE48-FA7B-4262-B922-041542931DD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="" xmlns:a16="http://schemas.microsoft.com/office/drawing/2014/main" id="{F2E644B1-8F72-4AC4-89F1-EB3A027341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="" xmlns:a16="http://schemas.microsoft.com/office/drawing/2014/main" id="{1781B8E8-8A26-4FFB-BE0C-7C0C644F7C5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="" xmlns:a16="http://schemas.microsoft.com/office/drawing/2014/main" id="{4109D997-E9DF-4429-A643-3E691E2B706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="" xmlns:a16="http://schemas.microsoft.com/office/drawing/2014/main" id="{B392695A-F131-4C51-B689-3F4D5B1A2F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="" xmlns:a16="http://schemas.microsoft.com/office/drawing/2014/main" id="{8218EC3E-07D0-417A-B0A8-057F825EF79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="" xmlns:a16="http://schemas.microsoft.com/office/drawing/2014/main" id="{B036399E-7675-47B6-A645-242946879EE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="" xmlns:a16="http://schemas.microsoft.com/office/drawing/2014/main" id="{C44A0438-B8A4-43B3-B17C-B919FCD92C2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="" xmlns:a16="http://schemas.microsoft.com/office/drawing/2014/main" id="{ABC7257F-6F64-4B81-BDA7-7C232BCBA26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="" xmlns:a16="http://schemas.microsoft.com/office/drawing/2014/main" id="{72DD7E92-F033-480C-A220-63CE422C3A1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="" xmlns:a16="http://schemas.microsoft.com/office/drawing/2014/main" id="{444A9AC9-463E-45E7-A818-13F664F7C0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="" xmlns:a16="http://schemas.microsoft.com/office/drawing/2014/main" id="{6CCE9BBE-5DE3-4991-80CA-DFEB928673D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="" xmlns:a16="http://schemas.microsoft.com/office/drawing/2014/main" id="{3180F6DF-A13F-491C-BF97-B206E3E7B9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="" xmlns:a16="http://schemas.microsoft.com/office/drawing/2014/main" id="{CAD0E44C-73C8-42BB-ADA8-2BA6B3082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="" xmlns:a16="http://schemas.microsoft.com/office/drawing/2014/main" id="{436EC43E-A70D-4E5C-B275-35CA8E93C1B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="" xmlns:a16="http://schemas.microsoft.com/office/drawing/2014/main" id="{ADE7E5B6-2E2A-4F56-9E90-F8613E6D10F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="" xmlns:a16="http://schemas.microsoft.com/office/drawing/2014/main" id="{86B9E49B-AE8D-47E0-BACC-A6D0AC3AB23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="" xmlns:a16="http://schemas.microsoft.com/office/drawing/2014/main" id="{2EB961AF-CD61-41BA-B0B2-0741A5ED64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="" xmlns:a16="http://schemas.microsoft.com/office/drawing/2014/main" id="{DC42BDA1-810A-4135-B3B1-B3161D372A3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="" xmlns:a16="http://schemas.microsoft.com/office/drawing/2014/main" id="{FA51FCA8-FCF4-4116-8CB2-5C539E37F44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="" xmlns:a16="http://schemas.microsoft.com/office/drawing/2014/main" id="{F2850A10-CDBC-462A-8CB7-02587468344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="" xmlns:a16="http://schemas.microsoft.com/office/drawing/2014/main" id="{738A37B9-77C2-4464-BF1F-2AF25A0D298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="" xmlns:a16="http://schemas.microsoft.com/office/drawing/2014/main" id="{89026C8B-A162-4523-A51B-9F1200BC60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="" xmlns:a16="http://schemas.microsoft.com/office/drawing/2014/main" id="{5B76BC40-1FA2-477D-B2C2-4763577DB7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="" xmlns:a16="http://schemas.microsoft.com/office/drawing/2014/main" id="{6BC68EAA-2809-4AE4-80C1-2555CEF73DF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="" xmlns:a16="http://schemas.microsoft.com/office/drawing/2014/main" id="{FE709D1B-0541-4414-9E87-CF7D6918C14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="" xmlns:a16="http://schemas.microsoft.com/office/drawing/2014/main" id="{33BCB888-11B8-4D01-BCDA-59BBA28DCE0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="" xmlns:a16="http://schemas.microsoft.com/office/drawing/2014/main" id="{28E5CE3E-C11A-4CF7-82BF-37D1221D4E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="" xmlns:a16="http://schemas.microsoft.com/office/drawing/2014/main" id="{55284FC3-21FB-4FA7-B695-2D6A9CEF73E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="" xmlns:a16="http://schemas.microsoft.com/office/drawing/2014/main" id="{13DA6B78-00DE-4E55-9124-EFD72519BB9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="" xmlns:a16="http://schemas.microsoft.com/office/drawing/2014/main" id="{D4602B0F-2844-48BE-9B4A-0366AC904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="" xmlns:a16="http://schemas.microsoft.com/office/drawing/2014/main" id="{E31E05BB-6004-474D-9900-D990378FD3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="" xmlns:a16="http://schemas.microsoft.com/office/drawing/2014/main" id="{00BD01ED-F65D-4601-A77D-508E960E09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="" xmlns:a16="http://schemas.microsoft.com/office/drawing/2014/main" id="{FD307CAE-789C-4E80-B6F1-9858A3ABA3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="" xmlns:a16="http://schemas.microsoft.com/office/drawing/2014/main" id="{94B97B29-709E-4E24-B2FA-EF84AA12D29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="" xmlns:a16="http://schemas.microsoft.com/office/drawing/2014/main" id="{C05D52B9-1FA2-4E7C-8229-B09811A901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="" xmlns:a16="http://schemas.microsoft.com/office/drawing/2014/main" id="{CC0A5575-2FB9-440F-B9A8-E0DDE1C37CE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="" xmlns:a16="http://schemas.microsoft.com/office/drawing/2014/main" id="{AFFCC88F-01DF-4DE1-8CD5-88631E30912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="" xmlns:a16="http://schemas.microsoft.com/office/drawing/2014/main" id="{33EEC40B-E2CD-4BAC-94D6-85B7071422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="" xmlns:a16="http://schemas.microsoft.com/office/drawing/2014/main" id="{3E0E9643-5C60-4933-BB1B-9A09057E723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="" xmlns:a16="http://schemas.microsoft.com/office/drawing/2014/main" id="{94F86E92-9EC7-437C-946B-31E7C1C4771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="" xmlns:a16="http://schemas.microsoft.com/office/drawing/2014/main" id="{BE9A51BE-C514-46B5-ABA6-7E7C878F8E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="" xmlns:a16="http://schemas.microsoft.com/office/drawing/2014/main" id="{8B255447-F0E9-4D96-A4B0-F9EDDE58A3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="" xmlns:a16="http://schemas.microsoft.com/office/drawing/2014/main" id="{AFAC5F3A-3BE7-489E-A848-498B9995F1D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="" xmlns:a16="http://schemas.microsoft.com/office/drawing/2014/main" id="{A974E7AA-5EF3-4817-B0AE-4C1A784EE9A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="" xmlns:a16="http://schemas.microsoft.com/office/drawing/2014/main" id="{8AA54AC1-3E87-49C0-A594-87829A2CFF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="" xmlns:a16="http://schemas.microsoft.com/office/drawing/2014/main" id="{CC237789-73BC-4BD9-BFE8-1325FA4B522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="" xmlns:a16="http://schemas.microsoft.com/office/drawing/2014/main" id="{DCF4052D-CF62-47DC-991E-49D0BA908F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="" xmlns:a16="http://schemas.microsoft.com/office/drawing/2014/main" id="{2ABD9104-C938-44F2-8622-8407A2593BB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="" xmlns:a16="http://schemas.microsoft.com/office/drawing/2014/main" id="{4AA18F60-3E86-4A5A-B82E-A79183ED363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="" xmlns:a16="http://schemas.microsoft.com/office/drawing/2014/main" id="{0F34C941-6196-4937-99E5-14AAD23F280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="" xmlns:a16="http://schemas.microsoft.com/office/drawing/2014/main" id="{60DB8A6C-23D7-4A88-BDCE-8FEC86A1230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="" xmlns:a16="http://schemas.microsoft.com/office/drawing/2014/main" id="{29F5F702-AEE6-4633-BB20-7A15C3A31F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="" xmlns:a16="http://schemas.microsoft.com/office/drawing/2014/main" id="{F30C7A45-6890-4EA5-9F6B-E2AB4D04C57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="" xmlns:a16="http://schemas.microsoft.com/office/drawing/2014/main" id="{F31A7373-F68A-485D-95DC-B53ACC7B5F9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=""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6838745"/>
              </p:ext>
            </p:extLst>
          </p:nvPr>
        </p:nvGraphicFramePr>
        <p:xfrm>
          <a:off x="7768892" y="912813"/>
          <a:ext cx="4423108" cy="5697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953" y="1644650"/>
            <a:ext cx="5226049" cy="391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0"/>
            <a:ext cx="9912355" cy="1143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/>
              <a:t>  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idx="1"/>
          </p:nvPr>
        </p:nvSpPr>
        <p:spPr>
          <a:xfrm>
            <a:off x="603115" y="1284051"/>
            <a:ext cx="9912354" cy="3299778"/>
          </a:xfrm>
        </p:spPr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30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309880"/>
            <a:ext cx="9912355" cy="787400"/>
          </a:xfrm>
        </p:spPr>
        <p:txBody>
          <a:bodyPr anchor="ctr">
            <a:normAutofit/>
          </a:bodyPr>
          <a:lstStyle/>
          <a:p>
            <a:pPr algn="ctr"/>
            <a:r>
              <a:rPr lang="en-GB" b="1" u="sng" dirty="0" smtClean="0"/>
              <a:t>CLASSCIAL GATES VS QUANTUM GATES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216" y="1097280"/>
            <a:ext cx="6604000" cy="558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438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="" xmlns:a16="http://schemas.microsoft.com/office/drawing/2014/main" id="{5BE62A68-92FB-4DA6-B1D6-FA043544A9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3" name="Picture 2">
            <a:extLst>
              <a:ext uri="{FF2B5EF4-FFF2-40B4-BE49-F238E27FC236}">
                <a16:creationId xmlns="" xmlns:a16="http://schemas.microsoft.com/office/drawing/2014/main" id="{10A6DFCC-5864-48A7-8196-CBCF038BB88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oup 94">
            <a:extLst>
              <a:ext uri="{FF2B5EF4-FFF2-40B4-BE49-F238E27FC236}">
                <a16:creationId xmlns="" xmlns:a16="http://schemas.microsoft.com/office/drawing/2014/main" id="{03CA880E-A155-41A2-B87D-21AC3CE3331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="" xmlns:a16="http://schemas.microsoft.com/office/drawing/2014/main" id="{AD179668-A46F-4D4C-8C75-2F3B4B5787B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="" xmlns:a16="http://schemas.microsoft.com/office/drawing/2014/main" id="{0DB283C2-E19A-4A75-909F-450DB72DE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="" xmlns:a16="http://schemas.microsoft.com/office/drawing/2014/main" id="{B674E08A-09B5-42AD-805C-43DAE1D0BE9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="" xmlns:a16="http://schemas.microsoft.com/office/drawing/2014/main" id="{248B903F-D11E-41B4-A6F7-5ACF56D76B3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="" xmlns:a16="http://schemas.microsoft.com/office/drawing/2014/main" id="{68B65942-DED3-475B-B28D-839E15541C7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="" xmlns:a16="http://schemas.microsoft.com/office/drawing/2014/main" id="{54C02C20-8E50-4D5F-9E89-7266186B10E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="" xmlns:a16="http://schemas.microsoft.com/office/drawing/2014/main" id="{057C79DE-C22B-4732-B921-1EEF64DAD2B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="" xmlns:a16="http://schemas.microsoft.com/office/drawing/2014/main" id="{21E55FE5-F856-4E6D-A505-4A5AA92FC2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="" xmlns:a16="http://schemas.microsoft.com/office/drawing/2014/main" id="{564ACC84-D8A2-43FB-AB43-D7A892AC83B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="" xmlns:a16="http://schemas.microsoft.com/office/drawing/2014/main" id="{33DE6074-A243-4841-8A21-41739E524B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="" xmlns:a16="http://schemas.microsoft.com/office/drawing/2014/main" id="{6AD73007-A6A4-498E-8AF9-C3F7D61DCDB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="" xmlns:a16="http://schemas.microsoft.com/office/drawing/2014/main" id="{541BFD40-70B0-48BA-9216-9C67411F450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="" xmlns:a16="http://schemas.microsoft.com/office/drawing/2014/main" id="{7DFC59A5-0E43-4308-8BFB-F505CFB5499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="" xmlns:a16="http://schemas.microsoft.com/office/drawing/2014/main" id="{0852232F-7FE7-4B61-AC34-F29289DAC7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="" xmlns:a16="http://schemas.microsoft.com/office/drawing/2014/main" id="{F2467A7F-F122-4464-A682-8C4DB1DA1E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="" xmlns:a16="http://schemas.microsoft.com/office/drawing/2014/main" id="{2178D569-0695-49D6-8261-1BF6E2E48F2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="" xmlns:a16="http://schemas.microsoft.com/office/drawing/2014/main" id="{E289FFF1-2E96-4F4A-94D2-D1FED6AE8AA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="" xmlns:a16="http://schemas.microsoft.com/office/drawing/2014/main" id="{F0509D92-D47A-49BC-899A-0C2AB53BC6B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="" xmlns:a16="http://schemas.microsoft.com/office/drawing/2014/main" id="{606E419B-186B-4DA7-95FA-F921A2D3FC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="" xmlns:a16="http://schemas.microsoft.com/office/drawing/2014/main" id="{35DBBAC4-A0DC-44A6-A64F-3FF22BC30B8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="" xmlns:a16="http://schemas.microsoft.com/office/drawing/2014/main" id="{45359546-A3CF-4560-869D-4C642B0F754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="" xmlns:a16="http://schemas.microsoft.com/office/drawing/2014/main" id="{A9D2DDA1-3EE0-4B5E-8107-6000BCB2B4C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="" xmlns:a16="http://schemas.microsoft.com/office/drawing/2014/main" id="{6DA22C48-18EA-47BE-B75A-9594E025BE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="" xmlns:a16="http://schemas.microsoft.com/office/drawing/2014/main" id="{411A5F9B-C5BD-4FE0-BEE1-5FA9B82FB3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="" xmlns:a16="http://schemas.microsoft.com/office/drawing/2014/main" id="{AFFCFD60-FB34-408B-A2EA-311A1093D0E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="" xmlns:a16="http://schemas.microsoft.com/office/drawing/2014/main" id="{72B9EBCA-3EF6-4296-80E0-CD849B27ED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="" xmlns:a16="http://schemas.microsoft.com/office/drawing/2014/main" id="{CC021197-0DB7-42B6-93BB-32252A93738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24" name="Round Diagonal Corner Rectangle 6">
            <a:extLst>
              <a:ext uri="{FF2B5EF4-FFF2-40B4-BE49-F238E27FC236}">
                <a16:creationId xmlns="" xmlns:a16="http://schemas.microsoft.com/office/drawing/2014/main" id="{7C30BDFE-E13B-4CD1-9371-FAEDFF80CD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6" name="Group 125">
            <a:extLst>
              <a:ext uri="{FF2B5EF4-FFF2-40B4-BE49-F238E27FC236}">
                <a16:creationId xmlns="" xmlns:a16="http://schemas.microsoft.com/office/drawing/2014/main" id="{A847D4E2-EA7B-40EF-8062-D1FAF838F6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="" xmlns:a16="http://schemas.microsoft.com/office/drawing/2014/main" id="{F1549F3B-53A1-4D15-8E8E-4297D91B8D8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="" xmlns:a16="http://schemas.microsoft.com/office/drawing/2014/main" id="{841347B2-F767-433C-946A-1B19B4C40EB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="" xmlns:a16="http://schemas.microsoft.com/office/drawing/2014/main" id="{B34A4847-B6CA-4001-8EB1-33B3854A4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="" xmlns:a16="http://schemas.microsoft.com/office/drawing/2014/main" id="{EF334B32-D0A0-45DE-99CB-37A3E56ECE7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="" xmlns:a16="http://schemas.microsoft.com/office/drawing/2014/main" id="{5D1098DF-5812-4A6F-A4B7-AFEBEDA9837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="" xmlns:a16="http://schemas.microsoft.com/office/drawing/2014/main" id="{2A72CC5D-2EA1-4ABD-B694-045401D7F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="" xmlns:a16="http://schemas.microsoft.com/office/drawing/2014/main" id="{47B8C57D-403F-4D5B-9724-24276E99B44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="" xmlns:a16="http://schemas.microsoft.com/office/drawing/2014/main" id="{4890E5D3-F793-4B6A-AA8F-1F6C03BD1B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="" xmlns:a16="http://schemas.microsoft.com/office/drawing/2014/main" id="{68A2FE4A-346D-4EA5-B377-EED4515161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="" xmlns:a16="http://schemas.microsoft.com/office/drawing/2014/main" id="{2F12D5D5-9BB1-4D89-B5B4-8F8353825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7000" y="2249487"/>
            <a:ext cx="2978675" cy="696913"/>
          </a:xfrm>
        </p:spPr>
        <p:txBody>
          <a:bodyPr/>
          <a:lstStyle/>
          <a:p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12" y="757820"/>
            <a:ext cx="11372106" cy="576680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440907" y="36302"/>
            <a:ext cx="7634287" cy="776288"/>
          </a:xfrm>
        </p:spPr>
        <p:txBody>
          <a:bodyPr>
            <a:normAutofit/>
          </a:bodyPr>
          <a:lstStyle/>
          <a:p>
            <a:r>
              <a:rPr lang="en-GB" b="1" u="sng" dirty="0" smtClean="0">
                <a:solidFill>
                  <a:schemeClr val="bg1"/>
                </a:solidFill>
              </a:rPr>
              <a:t>Quantum SUPERPOSITION</a:t>
            </a:r>
            <a:endParaRPr lang="en-US" b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8372" y="165795"/>
            <a:ext cx="9912355" cy="819355"/>
          </a:xfrm>
        </p:spPr>
        <p:txBody>
          <a:bodyPr anchor="ctr"/>
          <a:lstStyle/>
          <a:p>
            <a:pPr algn="ctr"/>
            <a:r>
              <a:rPr lang="en-GB" b="1" u="sng" dirty="0" smtClean="0"/>
              <a:t>Quantum ENTANGLEMENT</a:t>
            </a:r>
            <a:endParaRPr lang="en-US" b="1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39868" y="4782313"/>
            <a:ext cx="9910859" cy="1603640"/>
          </a:xfrm>
        </p:spPr>
        <p:txBody>
          <a:bodyPr>
            <a:normAutofit/>
          </a:bodyPr>
          <a:lstStyle/>
          <a:p>
            <a:pPr algn="ctr"/>
            <a:r>
              <a:rPr lang="en-GB" sz="2400" dirty="0"/>
              <a:t>Quantum entanglement is a quantum physics phenomenon where particles become interconnected, so their states are instantly linked, regardless of </a:t>
            </a:r>
            <a:r>
              <a:rPr lang="en-GB" sz="2400" dirty="0" smtClean="0"/>
              <a:t>distance.</a:t>
            </a:r>
            <a:endParaRPr lang="en-US" sz="2400" u="sng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52" b="14952"/>
          <a:stretch>
            <a:fillRect/>
          </a:stretch>
        </p:blipFill>
        <p:spPr>
          <a:xfrm>
            <a:off x="1138373" y="1150945"/>
            <a:ext cx="9912354" cy="3299778"/>
          </a:xfrm>
        </p:spPr>
      </p:pic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8366" y="942455"/>
            <a:ext cx="8515418" cy="46987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634" y="1255827"/>
            <a:ext cx="3191320" cy="6668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8366" y="1303459"/>
            <a:ext cx="3172268" cy="57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37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0" y="225572"/>
            <a:ext cx="10469880" cy="850392"/>
          </a:xfrm>
        </p:spPr>
        <p:txBody>
          <a:bodyPr anchor="ctr">
            <a:normAutofit/>
          </a:bodyPr>
          <a:lstStyle/>
          <a:p>
            <a:pPr algn="ctr"/>
            <a:r>
              <a:rPr lang="en-GB" sz="4400" b="1" dirty="0" smtClean="0">
                <a:latin typeface="Arial Rounded MT Bold" panose="020F0704030504030204" pitchFamily="34" charset="0"/>
                <a:cs typeface="Arial" panose="020B0604020202020204" pitchFamily="34" charset="0"/>
              </a:rPr>
              <a:t>Quantum applications</a:t>
            </a:r>
            <a:endParaRPr lang="en-US" sz="4400" b="1" dirty="0"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78" y="1405148"/>
            <a:ext cx="8373644" cy="516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26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1691640"/>
            <a:ext cx="10469880" cy="3547872"/>
          </a:xfrm>
        </p:spPr>
        <p:txBody>
          <a:bodyPr anchor="ctr">
            <a:normAutofit/>
          </a:bodyPr>
          <a:lstStyle/>
          <a:p>
            <a:pPr algn="ctr"/>
            <a:r>
              <a:rPr lang="en-GB" sz="4400" b="1" dirty="0" smtClean="0">
                <a:latin typeface="Arial Rounded MT Bold" panose="020F0704030504030204" pitchFamily="34" charset="0"/>
                <a:cs typeface="Arial" panose="020B0604020202020204" pitchFamily="34" charset="0"/>
              </a:rPr>
              <a:t>Let’s build a quantum circuit???</a:t>
            </a:r>
            <a:br>
              <a:rPr lang="en-GB" sz="4400" b="1" dirty="0" smtClean="0">
                <a:latin typeface="Arial Rounded MT Bold" panose="020F0704030504030204" pitchFamily="34" charset="0"/>
                <a:cs typeface="Arial" panose="020B0604020202020204" pitchFamily="34" charset="0"/>
              </a:rPr>
            </a:br>
            <a:r>
              <a:rPr lang="en-GB" sz="4400" b="1" dirty="0" smtClean="0">
                <a:latin typeface="Arial Rounded MT Bold" panose="020F0704030504030204" pitchFamily="34" charset="0"/>
                <a:cs typeface="Arial" panose="020B0604020202020204" pitchFamily="34" charset="0"/>
              </a:rPr>
              <a:t/>
            </a:r>
            <a:br>
              <a:rPr lang="en-GB" sz="4400" b="1" dirty="0" smtClean="0">
                <a:latin typeface="Arial Rounded MT Bold" panose="020F0704030504030204" pitchFamily="34" charset="0"/>
                <a:cs typeface="Arial" panose="020B0604020202020204" pitchFamily="34" charset="0"/>
              </a:rPr>
            </a:br>
            <a:r>
              <a:rPr lang="en-GB" sz="2000" b="1" dirty="0" smtClean="0">
                <a:latin typeface="Arial Rounded MT Bold" panose="020F0704030504030204" pitchFamily="34" charset="0"/>
                <a:cs typeface="Arial" panose="020B0604020202020204" pitchFamily="34" charset="0"/>
              </a:rPr>
              <a:t>using</a:t>
            </a:r>
            <a:r>
              <a:rPr lang="en-GB" sz="4400" b="1" dirty="0" smtClean="0">
                <a:latin typeface="Arial Rounded MT Bold" panose="020F0704030504030204" pitchFamily="34" charset="0"/>
                <a:cs typeface="Arial" panose="020B0604020202020204" pitchFamily="34" charset="0"/>
              </a:rPr>
              <a:t/>
            </a:r>
            <a:br>
              <a:rPr lang="en-GB" sz="4400" b="1" dirty="0" smtClean="0">
                <a:latin typeface="Arial Rounded MT Bold" panose="020F0704030504030204" pitchFamily="34" charset="0"/>
                <a:cs typeface="Arial" panose="020B0604020202020204" pitchFamily="34" charset="0"/>
              </a:rPr>
            </a:br>
            <a:r>
              <a:rPr lang="en-US" sz="4400" dirty="0">
                <a:latin typeface="Algerian" panose="04020705040A02060702" pitchFamily="82" charset="0"/>
              </a:rPr>
              <a:t>IBM Quantum Composer</a:t>
            </a:r>
            <a:r>
              <a:rPr lang="en-US" sz="4400" dirty="0"/>
              <a:t> </a:t>
            </a:r>
            <a:endParaRPr lang="en-US" sz="4400" b="1" dirty="0">
              <a:latin typeface="Arial Rounded MT Bold" panose="020F07040305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76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938410-2173-430A-9B92-20257D39BD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CBD1B6F-AE5F-4B27-9BE1-4797C9BEFB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B6055E-F2DC-412A-8B07-D3793807DA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0</TotalTime>
  <Words>70</Words>
  <Application>Microsoft Office PowerPoint</Application>
  <PresentationFormat>Widescreen</PresentationFormat>
  <Paragraphs>23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Algerian</vt:lpstr>
      <vt:lpstr>Arial</vt:lpstr>
      <vt:lpstr>Arial Black</vt:lpstr>
      <vt:lpstr>Arial Rounded MT Bold</vt:lpstr>
      <vt:lpstr>Calibri</vt:lpstr>
      <vt:lpstr>Trebuchet MS</vt:lpstr>
      <vt:lpstr>Tw Cen MT</vt:lpstr>
      <vt:lpstr>Circuit</vt:lpstr>
      <vt:lpstr>QUANTUM COMPUTING</vt:lpstr>
      <vt:lpstr>CONTENTS</vt:lpstr>
      <vt:lpstr>  </vt:lpstr>
      <vt:lpstr>CLASSCIAL GATES VS QUANTUM GATES</vt:lpstr>
      <vt:lpstr>Quantum SUPERPOSITION</vt:lpstr>
      <vt:lpstr>Quantum ENTANGLEMENT</vt:lpstr>
      <vt:lpstr>PowerPoint Presentation</vt:lpstr>
      <vt:lpstr>Quantum applications</vt:lpstr>
      <vt:lpstr>Let’s build a quantum circuit???  using IBM Quantum Composer 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2023-08-22T20:06:44Z</dcterms:created>
  <dcterms:modified xsi:type="dcterms:W3CDTF">2023-08-28T04:26:01Z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